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Karl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A323124-B98C-43E6-B277-C371B87529B5}">
  <a:tblStyle styleId="{4A323124-B98C-43E6-B277-C371B87529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rl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Karla-italic.fntdata"/><Relationship Id="rId10" Type="http://schemas.openxmlformats.org/officeDocument/2006/relationships/slide" Target="slides/slide5.xml"/><Relationship Id="rId32" Type="http://schemas.openxmlformats.org/officeDocument/2006/relationships/font" Target="fonts/Karl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Karl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61c59520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61c5952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5e3a7222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5e3a722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7ad79ae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7ad79a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6187c413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6187c4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35e3a722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35e3a722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5e3a7222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5e3a722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7ad79aee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7ad79a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37ad79aee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37ad79a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37ad79aee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37ad79a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37ad79aee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37ad79ae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37ad79aee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37ad79a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61c59520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61c5952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61c59520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61c5952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5e3a7222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5e3a72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f61c59520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f61c5952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5e3a7222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5e3a7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5e3a7222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5e3a72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CPSS Summer Leadership Conferenc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63975" y="605500"/>
            <a:ext cx="82887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600"/>
              <a:buNone/>
              <a:defRPr sz="3600">
                <a:solidFill>
                  <a:srgbClr val="00559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63975" y="1318325"/>
            <a:ext cx="7956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5" name="Google Shape;55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Google Shape;59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3" name="Google Shape;13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3000"/>
              <a:buNone/>
              <a:defRPr sz="3000">
                <a:solidFill>
                  <a:srgbClr val="00559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SLC-logo-11.jpg"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300" y="480300"/>
            <a:ext cx="2310426" cy="8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1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None/>
              <a:defRPr>
                <a:solidFill>
                  <a:srgbClr val="00559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▸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_1_2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Google Shape;24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None/>
              <a:defRPr>
                <a:solidFill>
                  <a:srgbClr val="00559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Google Shape;28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Google Shape;29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Montserrat"/>
              <a:buChar char="▸"/>
              <a:defRPr sz="2400">
                <a:solidFill>
                  <a:srgbClr val="00559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Font typeface="Montserrat"/>
              <a:buChar char="▹"/>
              <a:defRPr sz="2400">
                <a:solidFill>
                  <a:srgbClr val="00559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Google Shape;33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None/>
              <a:defRPr>
                <a:solidFill>
                  <a:srgbClr val="00559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▸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Google Shape;38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None/>
              <a:defRPr>
                <a:solidFill>
                  <a:srgbClr val="00559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▸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▸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▹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Google Shape;44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None/>
              <a:defRPr>
                <a:solidFill>
                  <a:srgbClr val="00559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▸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▹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▹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▸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▹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▹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▸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▹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▹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Google Shape;51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2400"/>
              <a:buNone/>
              <a:defRPr>
                <a:solidFill>
                  <a:srgbClr val="00559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1D82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mclasshome.com/homeconnect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rgrode@wcpss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563975" y="605500"/>
            <a:ext cx="82887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mCLASS Demystified</a:t>
            </a:r>
            <a:endParaRPr/>
          </a:p>
        </p:txBody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577425" y="1341300"/>
            <a:ext cx="83379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Rhonda Grode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Literacy Coach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*using information from mclasshome.com/homeconnect</a:t>
            </a:r>
            <a:endParaRPr b="0" sz="1800"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493975" y="4065100"/>
            <a:ext cx="41055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Accurate and Fluent Reading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Fluency: read a text </a:t>
            </a:r>
            <a:r>
              <a:rPr lang="en"/>
              <a:t>accurately</a:t>
            </a:r>
            <a:r>
              <a:rPr lang="en"/>
              <a:t>, automatically, and with expression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Fluency readers do not have to concentrate on sounding out words.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Fluent readers can focus on what the text means.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Assessment: DORF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DIBELS Oral Reading Fluency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500" y="707863"/>
            <a:ext cx="856975" cy="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DORF Assessment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Standardized Passages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Retell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Assesses accuracy, fluency, and simple retell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500" y="707863"/>
            <a:ext cx="856975" cy="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DAZE Assessment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Students are asked to silently read a passage with some missing words and choose the correct word that makes the most sense in the story.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Taken online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Assesses comprehension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500" y="707863"/>
            <a:ext cx="856975" cy="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TRC</a:t>
            </a:r>
            <a:endParaRPr sz="6000">
              <a:solidFill>
                <a:srgbClr val="00AFDB"/>
              </a:solidFill>
            </a:endParaRPr>
          </a:p>
        </p:txBody>
      </p:sp>
      <p:sp>
        <p:nvSpPr>
          <p:cNvPr id="159" name="Google Shape;159;p26"/>
          <p:cNvSpPr txBox="1"/>
          <p:nvPr>
            <p:ph idx="4294967295" type="subTitle"/>
          </p:nvPr>
        </p:nvSpPr>
        <p:spPr>
          <a:xfrm>
            <a:off x="685800" y="3716350"/>
            <a:ext cx="582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Text Reading and Comprehension</a:t>
            </a:r>
            <a:endParaRPr sz="2400"/>
          </a:p>
        </p:txBody>
      </p:sp>
      <p:grpSp>
        <p:nvGrpSpPr>
          <p:cNvPr id="160" name="Google Shape;160;p26"/>
          <p:cNvGrpSpPr/>
          <p:nvPr/>
        </p:nvGrpSpPr>
        <p:grpSpPr>
          <a:xfrm>
            <a:off x="763880" y="678997"/>
            <a:ext cx="664653" cy="1053757"/>
            <a:chOff x="6718575" y="2318625"/>
            <a:chExt cx="256950" cy="407375"/>
          </a:xfrm>
        </p:grpSpPr>
        <p:sp>
          <p:nvSpPr>
            <p:cNvPr id="161" name="Google Shape;161;p2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TRC Assessment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Students read a leveled text and answer oral and written comprehension questions about the text.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Assesses: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Specific accuracy errors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Retell (Levels A-D)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Oral Comprehension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Written Comprehension (F+)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500" y="707863"/>
            <a:ext cx="856975" cy="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574250" y="222175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TRC Levels</a:t>
            </a:r>
            <a:endParaRPr>
              <a:solidFill>
                <a:srgbClr val="00AFDB"/>
              </a:solidFill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675" y="93563"/>
            <a:ext cx="856975" cy="8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b="0" l="10942" r="7210" t="10466"/>
          <a:stretch/>
        </p:blipFill>
        <p:spPr>
          <a:xfrm>
            <a:off x="1232425" y="707875"/>
            <a:ext cx="4162575" cy="432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427575" y="224750"/>
            <a:ext cx="6527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DIBELS Assessments per Grade Level</a:t>
            </a:r>
            <a:endParaRPr>
              <a:solidFill>
                <a:srgbClr val="00AFDB"/>
              </a:solidFill>
            </a:endParaRPr>
          </a:p>
        </p:txBody>
      </p:sp>
      <p:graphicFrame>
        <p:nvGraphicFramePr>
          <p:cNvPr id="188" name="Google Shape;188;p29"/>
          <p:cNvGraphicFramePr/>
          <p:nvPr/>
        </p:nvGraphicFramePr>
        <p:xfrm>
          <a:off x="273400" y="79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{4A323124-B98C-43E6-B277-C371B87529B5}</a:tableStyleId>
              </a:tblPr>
              <a:tblGrid>
                <a:gridCol w="1460350"/>
                <a:gridCol w="963100"/>
                <a:gridCol w="963100"/>
                <a:gridCol w="963100"/>
                <a:gridCol w="963100"/>
                <a:gridCol w="963100"/>
                <a:gridCol w="9631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K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2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4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Letter Naming Fluency (LNF)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First Sound Fluency (FSF)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Phoneme Segmentation Fluency (PSF)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Nonsense Word Fluency (NWF)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DORF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EOY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DAZE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All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Home Connect</a:t>
            </a:r>
            <a:endParaRPr>
              <a:solidFill>
                <a:srgbClr val="00AFDB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75" y="859125"/>
            <a:ext cx="7844817" cy="40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Home Connect</a:t>
            </a:r>
            <a:endParaRPr>
              <a:solidFill>
                <a:srgbClr val="00AFDB"/>
              </a:solidFill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786" y="695650"/>
            <a:ext cx="4440663" cy="44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838350" y="2839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Home Connect</a:t>
            </a:r>
            <a:endParaRPr>
              <a:solidFill>
                <a:srgbClr val="00AFDB"/>
              </a:solidFill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575" y="909425"/>
            <a:ext cx="5625734" cy="406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So, what is mCLASS?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</a:rPr>
              <a:t>mCLASS</a:t>
            </a:r>
            <a:r>
              <a:rPr lang="en" sz="1800">
                <a:highlight>
                  <a:srgbClr val="FFFFFF"/>
                </a:highlight>
              </a:rPr>
              <a:t> is a universal screener that measures the development of reading skills of all students in grades K-5 through two main </a:t>
            </a:r>
            <a:r>
              <a:rPr b="1" lang="en" sz="1800">
                <a:highlight>
                  <a:srgbClr val="FFFFFF"/>
                </a:highlight>
              </a:rPr>
              <a:t>assessments</a:t>
            </a:r>
            <a:r>
              <a:rPr lang="en" sz="1800">
                <a:highlight>
                  <a:srgbClr val="FFFFFF"/>
                </a:highlight>
              </a:rPr>
              <a:t>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DIBELS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TRC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415000" y="149605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Home Connect - Website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415000" y="1981750"/>
            <a:ext cx="8841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mclasshome.com/homeconnect</a:t>
            </a:r>
            <a:endParaRPr sz="3600"/>
          </a:p>
        </p:txBody>
      </p:sp>
      <p:sp>
        <p:nvSpPr>
          <p:cNvPr id="213" name="Google Shape;213;p33"/>
          <p:cNvSpPr txBox="1"/>
          <p:nvPr/>
        </p:nvSpPr>
        <p:spPr>
          <a:xfrm>
            <a:off x="839475" y="373100"/>
            <a:ext cx="47970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Resources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599625" y="2826850"/>
            <a:ext cx="7334100" cy="2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AFDB"/>
                </a:solidFill>
                <a:latin typeface="Montserrat"/>
                <a:ea typeface="Montserrat"/>
                <a:cs typeface="Montserrat"/>
                <a:sym typeface="Montserrat"/>
              </a:rPr>
              <a:t>Mrs. Grode’s website</a:t>
            </a:r>
            <a:endParaRPr b="1" sz="2400">
              <a:solidFill>
                <a:srgbClr val="00AFD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98" y="3308798"/>
            <a:ext cx="6958226" cy="13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FDB"/>
                </a:solidFill>
              </a:rPr>
              <a:t>THANKS!</a:t>
            </a:r>
            <a:endParaRPr sz="3600">
              <a:solidFill>
                <a:srgbClr val="00AFDB"/>
              </a:solidFill>
            </a:endParaRPr>
          </a:p>
        </p:txBody>
      </p:sp>
      <p:sp>
        <p:nvSpPr>
          <p:cNvPr id="221" name="Google Shape;221;p34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 txBox="1"/>
          <p:nvPr>
            <p:ph idx="4294967295" type="body"/>
          </p:nvPr>
        </p:nvSpPr>
        <p:spPr>
          <a:xfrm>
            <a:off x="685800" y="3836000"/>
            <a:ext cx="65760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me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rgrode@wcpss.net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(919)773-9555 ext.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DIBELS</a:t>
            </a:r>
            <a:endParaRPr sz="6000">
              <a:solidFill>
                <a:srgbClr val="00AFDB"/>
              </a:solidFill>
            </a:endParaRPr>
          </a:p>
        </p:txBody>
      </p:sp>
      <p:sp>
        <p:nvSpPr>
          <p:cNvPr id="79" name="Google Shape;79;p16"/>
          <p:cNvSpPr txBox="1"/>
          <p:nvPr>
            <p:ph idx="4294967295" type="subTitle"/>
          </p:nvPr>
        </p:nvSpPr>
        <p:spPr>
          <a:xfrm>
            <a:off x="685800" y="3716350"/>
            <a:ext cx="582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Dynamic Indicators of Basic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Early Literacy Skills</a:t>
            </a:r>
            <a:endParaRPr sz="2400"/>
          </a:p>
        </p:txBody>
      </p:sp>
      <p:grpSp>
        <p:nvGrpSpPr>
          <p:cNvPr id="80" name="Google Shape;80;p16"/>
          <p:cNvGrpSpPr/>
          <p:nvPr/>
        </p:nvGrpSpPr>
        <p:grpSpPr>
          <a:xfrm>
            <a:off x="763880" y="678997"/>
            <a:ext cx="664653" cy="1053757"/>
            <a:chOff x="6718575" y="2318625"/>
            <a:chExt cx="256950" cy="407375"/>
          </a:xfrm>
        </p:grpSpPr>
        <p:sp>
          <p:nvSpPr>
            <p:cNvPr id="81" name="Google Shape;81;p1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00A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Literacy Skills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Phonological Awareness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Phonics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Accurate and Fluent Reading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850" y="1379200"/>
            <a:ext cx="856975" cy="8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200" y="2201200"/>
            <a:ext cx="741100" cy="7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1325" y="2942300"/>
            <a:ext cx="856975" cy="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Phonological Awareness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Before being able to read letters and words, students need to be able to hear the individual sounds in words.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Example: “cat” is /c/  /a/  /t/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Assessments: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FSF (First Sound Fluency)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PSF (Phoneme Segmentation Fluency)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550" y="707863"/>
            <a:ext cx="856975" cy="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838350" y="893500"/>
            <a:ext cx="5926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Phoneme Segmentation Fluency</a:t>
            </a:r>
            <a:endParaRPr>
              <a:solidFill>
                <a:srgbClr val="00AFDB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925" y="707850"/>
            <a:ext cx="856975" cy="8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20943" l="7424" r="0" t="24882"/>
          <a:stretch/>
        </p:blipFill>
        <p:spPr>
          <a:xfrm>
            <a:off x="1611925" y="1915150"/>
            <a:ext cx="4524200" cy="17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Phonics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Students must understand that letters and letter patterns represent sounds of spoken language that are blended together to make words.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Components: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Letter-sound correspondence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Blending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Letter-sound patterns and word part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Students must learn to accurately and fluently decode so that they can focus on comprehension.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450" y="765800"/>
            <a:ext cx="741100" cy="7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Phonics Assessments</a:t>
            </a:r>
            <a:endParaRPr>
              <a:solidFill>
                <a:srgbClr val="00AFDB"/>
              </a:solidFill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NWF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Nonsense Word Fluency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450" y="765800"/>
            <a:ext cx="741100" cy="7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AFDB"/>
                </a:solidFill>
              </a:rPr>
              <a:t>NWF Assessment</a:t>
            </a:r>
            <a:endParaRPr>
              <a:solidFill>
                <a:srgbClr val="00AFDB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450" y="765800"/>
            <a:ext cx="741100" cy="7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11010" l="0" r="0" t="25638"/>
          <a:stretch/>
        </p:blipFill>
        <p:spPr>
          <a:xfrm>
            <a:off x="2536425" y="1613700"/>
            <a:ext cx="3831450" cy="31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